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7" d="100"/>
          <a:sy n="107" d="100"/>
        </p:scale>
        <p:origin x="-102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cap="none" dirty="0" smtClean="0"/>
              <a:t>Chapter 11: </a:t>
            </a:r>
            <a:br>
              <a:rPr lang="en-US" sz="6600" cap="none" dirty="0" smtClean="0"/>
            </a:br>
            <a:r>
              <a:rPr lang="en-US" sz="6600" cap="none" dirty="0" smtClean="0"/>
              <a:t>Linear Regression</a:t>
            </a:r>
            <a:endParaRPr lang="en-US" sz="66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E370</a:t>
            </a:r>
            <a:r>
              <a:rPr lang="en-US" dirty="0"/>
              <a:t>,</a:t>
            </a:r>
            <a:r>
              <a:rPr lang="en-US" dirty="0" smtClean="0"/>
              <a:t>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1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Simple Regression to </a:t>
            </a:r>
            <a:br>
              <a:rPr lang="en-US" dirty="0" smtClean="0"/>
            </a:br>
            <a:r>
              <a:rPr lang="en-US" dirty="0" smtClean="0"/>
              <a:t>Multiple Regression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599" y="2285999"/>
                <a:ext cx="10044545" cy="4100945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Recall in two-variable analysis, we can add a least squares line to our scatter plot to explain the linear relationship between two variables</a:t>
                </a:r>
                <a:r>
                  <a:rPr lang="en-US" i="1" dirty="0" smtClean="0">
                    <a:latin typeface="Cambria Math" panose="020405030504060302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In some cases, we want to simultaneously understand the relationship between </a:t>
                </a:r>
                <a:r>
                  <a:rPr lang="en-US" dirty="0"/>
                  <a:t>several explanatory </a:t>
                </a:r>
                <a:r>
                  <a:rPr lang="en-US" dirty="0" smtClean="0"/>
                  <a:t>variables and the outcome of interest.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…+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So we extend the framework of single regressions to be multiple regressions.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+…+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r>
                  <a:rPr lang="en-US" dirty="0"/>
                  <a:t>The model is estimated minimizing the sum of squared errors (SSE)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𝑆𝑆𝐸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599" y="2285999"/>
                <a:ext cx="10044545" cy="4100945"/>
              </a:xfrm>
              <a:blipFill rotWithShape="0">
                <a:blip r:embed="rId2"/>
                <a:stretch>
                  <a:fillRect l="-546" t="-1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532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Variables: </a:t>
            </a:r>
          </a:p>
          <a:p>
            <a:pPr marL="0" indent="0">
              <a:buNone/>
            </a:pPr>
            <a:r>
              <a:rPr lang="en-US" dirty="0" smtClean="0"/>
              <a:t>Dependent variable: Y, to be explained</a:t>
            </a:r>
          </a:p>
          <a:p>
            <a:pPr marL="0" indent="0">
              <a:buNone/>
            </a:pPr>
            <a:r>
              <a:rPr lang="en-US" dirty="0" smtClean="0"/>
              <a:t>Independent variable: X’s, numerical variables or dummy variables</a:t>
            </a:r>
          </a:p>
          <a:p>
            <a:r>
              <a:rPr lang="en-US" dirty="0" smtClean="0"/>
              <a:t>Assumption: </a:t>
            </a:r>
          </a:p>
          <a:p>
            <a:pPr marL="0" indent="0">
              <a:buNone/>
            </a:pPr>
            <a:r>
              <a:rPr lang="en-US" dirty="0" smtClean="0"/>
              <a:t>linear relationship, </a:t>
            </a:r>
          </a:p>
          <a:p>
            <a:pPr marL="0" indent="0">
              <a:buNone/>
            </a:pPr>
            <a:r>
              <a:rPr lang="en-US" dirty="0" smtClean="0"/>
              <a:t>uncorrelated independent variables, 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error </a:t>
            </a:r>
            <a:r>
              <a:rPr lang="en-US" dirty="0" smtClean="0"/>
              <a:t>term is normally distributed, centered at 0, and has a constant variance over the full range of the dependent variable.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22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Regression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34836"/>
            <a:ext cx="9601200" cy="3581400"/>
          </a:xfrm>
        </p:spPr>
        <p:txBody>
          <a:bodyPr/>
          <a:lstStyle/>
          <a:p>
            <a:r>
              <a:rPr lang="en-US" dirty="0" smtClean="0"/>
              <a:t>Data---Data Analysis---Regression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694" y="2116279"/>
            <a:ext cx="7451888" cy="456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53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69172414"/>
                  </p:ext>
                </p:extLst>
              </p:nvPr>
            </p:nvGraphicFramePr>
            <p:xfrm>
              <a:off x="1371600" y="2286000"/>
              <a:ext cx="9601200" cy="3850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800600"/>
                    <a:gridCol w="48006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Item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Interpretation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Multiple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The absolute</a:t>
                          </a:r>
                          <a:r>
                            <a:rPr lang="en-US" baseline="0" dirty="0" smtClean="0"/>
                            <a:t> value of Pearson’s correlation coefficient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Coefficient</a:t>
                          </a:r>
                          <a:r>
                            <a:rPr lang="en-US" baseline="0" dirty="0" smtClean="0"/>
                            <a:t> of Determination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baseline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The proportion of variation in the dependent variable</a:t>
                          </a:r>
                          <a:r>
                            <a:rPr lang="en-US" baseline="0" dirty="0" smtClean="0"/>
                            <a:t> explained by </a:t>
                          </a:r>
                          <a:r>
                            <a:rPr lang="en-US" baseline="0" dirty="0" smtClean="0"/>
                            <a:t>variation in independent </a:t>
                          </a:r>
                          <a:r>
                            <a:rPr lang="en-US" baseline="0" dirty="0" smtClean="0"/>
                            <a:t>variables 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Intercept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The predicted</a:t>
                          </a:r>
                          <a:r>
                            <a:rPr lang="en-US" baseline="0" dirty="0" smtClean="0"/>
                            <a:t> value of Y when all </a:t>
                          </a:r>
                          <a:r>
                            <a:rPr lang="en-US" baseline="0" dirty="0" err="1" smtClean="0"/>
                            <a:t>Xs</a:t>
                          </a:r>
                          <a:r>
                            <a:rPr lang="en-US" baseline="0" dirty="0" smtClean="0"/>
                            <a:t> are zero.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Slope coefficient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The expected</a:t>
                          </a:r>
                          <a:r>
                            <a:rPr lang="en-US" baseline="0" dirty="0" smtClean="0"/>
                            <a:t> change in Y when the corresponding </a:t>
                          </a:r>
                          <a:r>
                            <a:rPr lang="en-US" baseline="0" dirty="0" smtClean="0"/>
                            <a:t> X </a:t>
                          </a:r>
                          <a:r>
                            <a:rPr lang="en-US" baseline="0" dirty="0" smtClean="0"/>
                            <a:t>changes by 1 unit holding all other X’s constant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Slope coefficient of dummy</a:t>
                          </a:r>
                          <a:r>
                            <a:rPr lang="en-US" baseline="0" dirty="0" smtClean="0"/>
                            <a:t> variables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The average difference in Y between the two different groups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69172414"/>
                  </p:ext>
                </p:extLst>
              </p:nvPr>
            </p:nvGraphicFramePr>
            <p:xfrm>
              <a:off x="1371600" y="2286000"/>
              <a:ext cx="9601200" cy="3850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800600"/>
                    <a:gridCol w="48006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Item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Interpretation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62857" r="-99873" b="-45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The absolute</a:t>
                          </a:r>
                          <a:r>
                            <a:rPr lang="en-US" baseline="0" dirty="0" smtClean="0"/>
                            <a:t> value of Pearson’s correlation coefficient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14000" r="-99873" b="-22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The proportion of variation in the dependent variable</a:t>
                          </a:r>
                          <a:r>
                            <a:rPr lang="en-US" baseline="0" dirty="0" smtClean="0"/>
                            <a:t> explained by </a:t>
                          </a:r>
                          <a:r>
                            <a:rPr lang="en-US" baseline="0" dirty="0" smtClean="0"/>
                            <a:t>variation in independent </a:t>
                          </a:r>
                          <a:r>
                            <a:rPr lang="en-US" baseline="0" dirty="0" smtClean="0"/>
                            <a:t>variables 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Intercept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The predicted</a:t>
                          </a:r>
                          <a:r>
                            <a:rPr lang="en-US" baseline="0" dirty="0" smtClean="0"/>
                            <a:t> value of Y when all </a:t>
                          </a:r>
                          <a:r>
                            <a:rPr lang="en-US" baseline="0" dirty="0" err="1" smtClean="0"/>
                            <a:t>Xs</a:t>
                          </a:r>
                          <a:r>
                            <a:rPr lang="en-US" baseline="0" dirty="0" smtClean="0"/>
                            <a:t> are zero.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Slope coefficient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The expected</a:t>
                          </a:r>
                          <a:r>
                            <a:rPr lang="en-US" baseline="0" dirty="0" smtClean="0"/>
                            <a:t> change in Y when the corresponding </a:t>
                          </a:r>
                          <a:r>
                            <a:rPr lang="en-US" baseline="0" dirty="0" smtClean="0"/>
                            <a:t> X </a:t>
                          </a:r>
                          <a:r>
                            <a:rPr lang="en-US" baseline="0" dirty="0" smtClean="0"/>
                            <a:t>changes by 1 unit holding all other X’s constant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Slope coefficient of dummy</a:t>
                          </a:r>
                          <a:r>
                            <a:rPr lang="en-US" baseline="0" dirty="0" smtClean="0"/>
                            <a:t> variables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The average difference in Y between the two different groups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628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 Tests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137280589"/>
                  </p:ext>
                </p:extLst>
              </p:nvPr>
            </p:nvGraphicFramePr>
            <p:xfrm>
              <a:off x="1371600" y="2286000"/>
              <a:ext cx="9601200" cy="3484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800600"/>
                    <a:gridCol w="48006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Item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Interpretation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b="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b="0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t-stat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The test statistic for the default two-tailed test</a:t>
                          </a:r>
                          <a:r>
                            <a:rPr lang="en-US" baseline="0" dirty="0" smtClean="0"/>
                            <a:t> on the coefficient. If the absolute value is sufficiently large, we can reject the null and conclude that the variable has a significant effect on the outcome.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p-value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The</a:t>
                          </a:r>
                          <a:r>
                            <a:rPr lang="en-US" baseline="0" dirty="0" smtClean="0"/>
                            <a:t> p-value of the default test.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Upper 95% and Lower 95%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The upper and lower bounds of the 95% confidence interval for the coefficients.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137280589"/>
                  </p:ext>
                </p:extLst>
              </p:nvPr>
            </p:nvGraphicFramePr>
            <p:xfrm>
              <a:off x="1371600" y="2286000"/>
              <a:ext cx="9601200" cy="3484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800600"/>
                    <a:gridCol w="48006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Item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Interpretation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381" t="-62857" r="-635" b="-401905"/>
                          </a:stretch>
                        </a:blipFill>
                      </a:tcPr>
                    </a:tc>
                  </a:tr>
                  <a:tr h="14630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t-stat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The test statistic for the default two-tailed test</a:t>
                          </a:r>
                          <a:r>
                            <a:rPr lang="en-US" baseline="0" dirty="0" smtClean="0"/>
                            <a:t> on the coefficient. If the absolute value is sufficiently large, we can reject the null and conclude that the variable has a significant effect on the outcome.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p-value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The</a:t>
                          </a:r>
                          <a:r>
                            <a:rPr lang="en-US" baseline="0" dirty="0" smtClean="0"/>
                            <a:t> p-value of the default test.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Upper 95% and Lower 95%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The upper and lower bounds of the 95% confidence interval for the coefficients.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3674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822</TotalTime>
  <Words>419</Words>
  <Application>Microsoft Office PowerPoint</Application>
  <PresentationFormat>Custom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Crop</vt:lpstr>
      <vt:lpstr>Chapter 11:  Linear Regression</vt:lpstr>
      <vt:lpstr>From Simple Regression to  Multiple Regression</vt:lpstr>
      <vt:lpstr>Important Concepts</vt:lpstr>
      <vt:lpstr>Multiple Regression in Excel</vt:lpstr>
      <vt:lpstr>Interpretations</vt:lpstr>
      <vt:lpstr>Statistic Tests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11:  Linear Regression</dc:title>
  <dc:creator>Jie Ma</dc:creator>
  <cp:lastModifiedBy>Mary E. Camp</cp:lastModifiedBy>
  <cp:revision>22</cp:revision>
  <dcterms:created xsi:type="dcterms:W3CDTF">2016-04-05T23:41:06Z</dcterms:created>
  <dcterms:modified xsi:type="dcterms:W3CDTF">2016-04-11T15:45:29Z</dcterms:modified>
</cp:coreProperties>
</file>