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FFF"/>
    <a:srgbClr val="B1FFE4"/>
    <a:srgbClr val="FFFA71"/>
    <a:srgbClr val="E1F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7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E370 Indiana University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36EC4-122C-43BB-A903-0082BFB6757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F4F-FA6C-4B09-950F-C566D044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6841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E370 Indiana University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6B0A-DB1F-9C43-8BEF-33B30E289DC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B35BB-6521-F44B-8CB2-D4D83CD5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2055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B35BB-6521-F44B-8CB2-D4D83CD5EC2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E370 Indiana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1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B35BB-6521-F44B-8CB2-D4D83CD5EC2F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E370 Indiana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6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D379-AB93-43AE-82ED-FD295585767C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8DC6-64D6-4579-970F-687D52177092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4F27-DD04-4E82-A904-4B96653E2C3E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3966-22D2-4204-9F1C-4345B4622FA5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2A68-0223-45F5-B078-C06733371CB1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B853-C69D-4A3E-9EC2-8E5197D6D9D6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AD2-E542-4F55-8F96-E1D0A08545BA}" type="datetime1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B0A0-E9FA-4F13-ABBF-0FA56651BCB4}" type="datetime1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9C6F-58C3-4768-9941-13B344231FE3}" type="datetime1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4ABC-F45D-4EE8-81E2-6C95B005D5F5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2E7-EABC-499E-BF34-DE13669FCD98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65FA81A-5971-4C56-86B9-95C2330AB937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Edited by: Simon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400" dirty="0" smtClean="0"/>
              <a:t>E370 Statistical analysis for bus &amp; econ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Chapter 5: Discrete Random Variables and Linear Combinations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2F38-1B29-46EB-B12A-94F99267DAE5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Random Variable;</a:t>
            </a:r>
          </a:p>
          <a:p>
            <a:r>
              <a:rPr lang="en-US" sz="3600" dirty="0" smtClean="0"/>
              <a:t>Discrete Random Variable;</a:t>
            </a:r>
          </a:p>
          <a:p>
            <a:r>
              <a:rPr lang="en-US" sz="3600" dirty="0" smtClean="0"/>
              <a:t>Probability distribution;</a:t>
            </a:r>
          </a:p>
          <a:p>
            <a:r>
              <a:rPr lang="en-US" sz="3600" dirty="0" smtClean="0"/>
              <a:t>Mean, Variance;</a:t>
            </a:r>
          </a:p>
          <a:p>
            <a:r>
              <a:rPr lang="en-US" sz="3600" dirty="0" smtClean="0"/>
              <a:t>Sum of random variables.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55B7-201D-4A3A-9306-D7C692E7FA84}" type="datetime1">
              <a:rPr lang="en-US" smtClean="0"/>
              <a:t>2/10/2016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Random variables</a:t>
            </a:r>
            <a:r>
              <a:rPr lang="en-US" sz="2800" dirty="0" smtClean="0"/>
              <a:t>: The value of a random variable at any given time is not fixed, but a random event that depends on chance (probability).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Discrete random variables</a:t>
            </a:r>
            <a:r>
              <a:rPr lang="en-US" sz="2800" dirty="0" smtClean="0"/>
              <a:t>: random variables taking on a finite (or an infinite but countable) set of discrete values</a:t>
            </a:r>
            <a:endParaRPr lang="en-US" dirty="0"/>
          </a:p>
          <a:p>
            <a:pPr lvl="1"/>
            <a:r>
              <a:rPr lang="en-US" dirty="0" smtClean="0"/>
              <a:t>Rolling a die, possible outcomes: {1,2,3,4,5,6}</a:t>
            </a:r>
            <a:endParaRPr lang="en-US" dirty="0"/>
          </a:p>
          <a:p>
            <a:r>
              <a:rPr lang="en-US" sz="2800" b="1" dirty="0" smtClean="0">
                <a:solidFill>
                  <a:srgbClr val="D2533C"/>
                </a:solidFill>
              </a:rPr>
              <a:t>Probability distribution</a:t>
            </a:r>
            <a:r>
              <a:rPr lang="en-US" sz="2800" dirty="0" smtClean="0"/>
              <a:t>: A function that describes the probability of the variable taking on</a:t>
            </a:r>
          </a:p>
          <a:p>
            <a:pPr marL="0" indent="0">
              <a:buNone/>
            </a:pPr>
            <a:r>
              <a:rPr lang="en-US" sz="2800" dirty="0" smtClean="0"/>
              <a:t>  each of the possible values.</a:t>
            </a:r>
          </a:p>
          <a:p>
            <a:pPr marL="0" indent="0">
              <a:buNone/>
            </a:pPr>
            <a:r>
              <a:rPr lang="en-US" sz="2200" dirty="0" smtClean="0"/>
              <a:t>       e.g. P(X=1)=P(X=2)=…=P(X=6)=1/6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133" y="5236936"/>
            <a:ext cx="2026329" cy="162106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BA21-9DF9-4E9C-92E5-FDE7DC35C616}" type="datetime1">
              <a:rPr lang="en-US" smtClean="0"/>
              <a:t>2/10/2016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2533C"/>
                </a:solidFill>
              </a:rPr>
              <a:t>Sum of random variables: </a:t>
            </a:r>
            <a:r>
              <a:rPr lang="en-US" dirty="0"/>
              <a:t>A new random variable which can be written as addition and </a:t>
            </a:r>
            <a:r>
              <a:rPr lang="en-US" dirty="0" smtClean="0"/>
              <a:t>constant </a:t>
            </a:r>
            <a:r>
              <a:rPr lang="en-US" dirty="0"/>
              <a:t>multiplication of existing random variables.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D2533C"/>
                </a:solidFill>
              </a:rPr>
              <a:t>Example:</a:t>
            </a:r>
          </a:p>
          <a:p>
            <a:pPr marL="0" indent="0">
              <a:buNone/>
            </a:pPr>
            <a:endParaRPr lang="en-US" b="1" dirty="0">
              <a:solidFill>
                <a:srgbClr val="D2533C"/>
              </a:solidFill>
            </a:endParaRPr>
          </a:p>
          <a:p>
            <a:pPr marL="0" indent="0">
              <a:buNone/>
            </a:pPr>
            <a:r>
              <a:rPr lang="en-US" dirty="0" smtClean="0"/>
              <a:t>Expectation and variance of </a:t>
            </a:r>
            <a:r>
              <a:rPr lang="en-US" dirty="0"/>
              <a:t>this new random variable 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 smtClean="0"/>
              <a:t>) can </a:t>
            </a:r>
            <a:r>
              <a:rPr lang="en-US" dirty="0"/>
              <a:t>be derived from </a:t>
            </a:r>
            <a:r>
              <a:rPr lang="en-US" dirty="0" smtClean="0"/>
              <a:t>those </a:t>
            </a:r>
            <a:r>
              <a:rPr lang="en-US" dirty="0"/>
              <a:t>of </a:t>
            </a:r>
            <a:r>
              <a:rPr lang="en-US" dirty="0" smtClean="0"/>
              <a:t>the underlying </a:t>
            </a:r>
            <a:r>
              <a:rPr lang="en-US" dirty="0"/>
              <a:t>random </a:t>
            </a:r>
            <a:r>
              <a:rPr lang="en-US" dirty="0" smtClean="0"/>
              <a:t>variables (</a:t>
            </a:r>
            <a:r>
              <a:rPr lang="en-US" i="1" dirty="0" smtClean="0"/>
              <a:t>X, Y, Z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4E02-5037-481B-9E92-067E6D02A4FF}" type="datetime1">
              <a:rPr lang="en-US" smtClean="0"/>
              <a:t>2/10/2016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431302"/>
              </p:ext>
            </p:extLst>
          </p:nvPr>
        </p:nvGraphicFramePr>
        <p:xfrm>
          <a:off x="2332657" y="3180194"/>
          <a:ext cx="2818560" cy="47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2657" y="3180194"/>
                        <a:ext cx="2818560" cy="470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0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03" y="533400"/>
            <a:ext cx="8748407" cy="990600"/>
          </a:xfrm>
        </p:spPr>
        <p:txBody>
          <a:bodyPr>
            <a:noAutofit/>
          </a:bodyPr>
          <a:lstStyle/>
          <a:p>
            <a:r>
              <a:rPr lang="en-US" dirty="0" smtClean="0"/>
              <a:t> Formula: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631659"/>
              </p:ext>
            </p:extLst>
          </p:nvPr>
        </p:nvGraphicFramePr>
        <p:xfrm>
          <a:off x="-5342" y="1744133"/>
          <a:ext cx="9201248" cy="4064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31538"/>
                <a:gridCol w="6869710"/>
              </a:tblGrid>
              <a:tr h="2032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Expected Value(Mean)</a:t>
                      </a:r>
                      <a:endParaRPr lang="en-US" sz="24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solidFill>
                      <a:srgbClr val="FFFA71"/>
                    </a:solidFill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Variance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solidFill>
                      <a:srgbClr val="FFFA7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077170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439689"/>
              </p:ext>
            </p:extLst>
          </p:nvPr>
        </p:nvGraphicFramePr>
        <p:xfrm>
          <a:off x="2442343" y="2148049"/>
          <a:ext cx="3416300" cy="111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6" imgW="1397000" imgH="457200" progId="Equation.3">
                  <p:embed/>
                </p:oleObj>
              </mc:Choice>
              <mc:Fallback>
                <p:oleObj name="Equation" r:id="rId6" imgW="1397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42343" y="2148049"/>
                        <a:ext cx="3416300" cy="111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014518"/>
              </p:ext>
            </p:extLst>
          </p:nvPr>
        </p:nvGraphicFramePr>
        <p:xfrm>
          <a:off x="2397749" y="4218247"/>
          <a:ext cx="6080881" cy="118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8" imgW="2717800" imgH="457200" progId="Equation.3">
                  <p:embed/>
                </p:oleObj>
              </mc:Choice>
              <mc:Fallback>
                <p:oleObj name="Equation" r:id="rId8" imgW="2717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97749" y="4218247"/>
                        <a:ext cx="6080881" cy="1187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3A25-C539-4E73-A7A6-A932B11BB61A}" type="datetime1">
              <a:rPr lang="en-US" smtClean="0"/>
              <a:t>2/10/2016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329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Formula: Linear Combinations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130705"/>
              </p:ext>
            </p:extLst>
          </p:nvPr>
        </p:nvGraphicFramePr>
        <p:xfrm>
          <a:off x="249808" y="1894734"/>
          <a:ext cx="8603530" cy="451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030"/>
                <a:gridCol w="5773500"/>
              </a:tblGrid>
              <a:tr h="1129553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295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29553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A7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295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672498"/>
              </p:ext>
            </p:extLst>
          </p:nvPr>
        </p:nvGraphicFramePr>
        <p:xfrm>
          <a:off x="270014" y="2652998"/>
          <a:ext cx="2632601" cy="595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3" imgW="825500" imgH="177800" progId="Equation.3">
                  <p:embed/>
                </p:oleObj>
              </mc:Choice>
              <mc:Fallback>
                <p:oleObj name="Equation" r:id="rId3" imgW="8255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014" y="2652998"/>
                        <a:ext cx="2632601" cy="595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631428"/>
              </p:ext>
            </p:extLst>
          </p:nvPr>
        </p:nvGraphicFramePr>
        <p:xfrm>
          <a:off x="224457" y="5068260"/>
          <a:ext cx="2818560" cy="47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5" imgW="1117600" imgH="177800" progId="Equation.3">
                  <p:embed/>
                </p:oleObj>
              </mc:Choice>
              <mc:Fallback>
                <p:oleObj name="Equation" r:id="rId5" imgW="11176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4457" y="5068260"/>
                        <a:ext cx="2818560" cy="470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96156"/>
              </p:ext>
            </p:extLst>
          </p:nvPr>
        </p:nvGraphicFramePr>
        <p:xfrm>
          <a:off x="3105040" y="2199945"/>
          <a:ext cx="4174349" cy="610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7" imgW="1435100" imgH="203200" progId="Equation.3">
                  <p:embed/>
                </p:oleObj>
              </mc:Choice>
              <mc:Fallback>
                <p:oleObj name="Equation" r:id="rId7" imgW="1435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05040" y="2199945"/>
                        <a:ext cx="4174349" cy="610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44755"/>
              </p:ext>
            </p:extLst>
          </p:nvPr>
        </p:nvGraphicFramePr>
        <p:xfrm>
          <a:off x="3080024" y="4611210"/>
          <a:ext cx="5371801" cy="56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9" imgW="1943100" imgH="203200" progId="Equation.3">
                  <p:embed/>
                </p:oleObj>
              </mc:Choice>
              <mc:Fallback>
                <p:oleObj name="Equation" r:id="rId9" imgW="1943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80024" y="4611210"/>
                        <a:ext cx="5371801" cy="561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467687"/>
              </p:ext>
            </p:extLst>
          </p:nvPr>
        </p:nvGraphicFramePr>
        <p:xfrm>
          <a:off x="3089246" y="3314699"/>
          <a:ext cx="5616675" cy="495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1" imgW="2590800" imgH="228600" progId="Equation.3">
                  <p:embed/>
                </p:oleObj>
              </mc:Choice>
              <mc:Fallback>
                <p:oleObj name="Equation" r:id="rId11" imgW="2590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89246" y="3314699"/>
                        <a:ext cx="5616675" cy="495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552797"/>
              </p:ext>
            </p:extLst>
          </p:nvPr>
        </p:nvGraphicFramePr>
        <p:xfrm>
          <a:off x="3105040" y="5438465"/>
          <a:ext cx="5748298" cy="84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3" imgW="3111500" imgH="457200" progId="Equation.3">
                  <p:embed/>
                </p:oleObj>
              </mc:Choice>
              <mc:Fallback>
                <p:oleObj name="Equation" r:id="rId13" imgW="3111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05040" y="5438465"/>
                        <a:ext cx="5748298" cy="844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E734-A649-4499-B931-D5D3986D4B06}" type="datetime1">
              <a:rPr lang="en-US" smtClean="0"/>
              <a:t>2/10/2016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225</Words>
  <Application>Microsoft Office PowerPoint</Application>
  <PresentationFormat>On-screen Show (4:3)</PresentationFormat>
  <Paragraphs>46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华文新魏</vt:lpstr>
      <vt:lpstr>Clarity</vt:lpstr>
      <vt:lpstr>Equation</vt:lpstr>
      <vt:lpstr>E370 Statistical analysis for bus &amp; econ</vt:lpstr>
      <vt:lpstr>Overview</vt:lpstr>
      <vt:lpstr>Definition:</vt:lpstr>
      <vt:lpstr>Definition:</vt:lpstr>
      <vt:lpstr> Formula:</vt:lpstr>
      <vt:lpstr>Formula: Linear Combinations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E370 Statistical analysis for bus &amp; econ</dc:title>
  <dc:creator>Shibi admin</dc:creator>
  <cp:lastModifiedBy>Jin, Hao</cp:lastModifiedBy>
  <cp:revision>25</cp:revision>
  <dcterms:created xsi:type="dcterms:W3CDTF">2014-09-21T00:42:17Z</dcterms:created>
  <dcterms:modified xsi:type="dcterms:W3CDTF">2016-02-11T01:37:10Z</dcterms:modified>
</cp:coreProperties>
</file>