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74" r:id="rId3"/>
    <p:sldId id="272" r:id="rId4"/>
    <p:sldId id="273" r:id="rId5"/>
    <p:sldId id="275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7C"/>
    <a:srgbClr val="89A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4631"/>
  </p:normalViewPr>
  <p:slideViewPr>
    <p:cSldViewPr snapToGrid="0" snapToObjects="1"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DDB9D-E8BF-F84A-BC98-7127C390B37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87A9A-ED7B-1A43-A840-71C00FCB7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1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87A9A-ED7B-1A43-A840-71C00FCB72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36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061-E02E-4B40-9F58-7A94412AAF9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976-C429-E54E-9B19-A92C35EA62D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061-E02E-4B40-9F58-7A94412AAF9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976-C429-E54E-9B19-A92C35EA6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061-E02E-4B40-9F58-7A94412AAF9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976-C429-E54E-9B19-A92C35EA6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061-E02E-4B40-9F58-7A94412AAF9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976-C429-E54E-9B19-A92C35EA6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061-E02E-4B40-9F58-7A94412AAF9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976-C429-E54E-9B19-A92C35EA62D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061-E02E-4B40-9F58-7A94412AAF9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976-C429-E54E-9B19-A92C35EA6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061-E02E-4B40-9F58-7A94412AAF9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976-C429-E54E-9B19-A92C35EA62D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061-E02E-4B40-9F58-7A94412AAF9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976-C429-E54E-9B19-A92C35EA6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061-E02E-4B40-9F58-7A94412AAF9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976-C429-E54E-9B19-A92C35EA6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061-E02E-4B40-9F58-7A94412AAF9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976-C429-E54E-9B19-A92C35EA62D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061-E02E-4B40-9F58-7A94412AAF9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976-C429-E54E-9B19-A92C35EA6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18C0061-E02E-4B40-9F58-7A94412AAF9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675B976-C429-E54E-9B19-A92C35EA62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197" y="1371600"/>
            <a:ext cx="8317282" cy="1927225"/>
          </a:xfrm>
        </p:spPr>
        <p:txBody>
          <a:bodyPr/>
          <a:lstStyle/>
          <a:p>
            <a:r>
              <a:rPr lang="en-US" sz="4400" dirty="0" smtClean="0"/>
              <a:t>Chapter 8: The distribution of statistics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E370  </a:t>
            </a:r>
            <a:r>
              <a:rPr lang="en-US" altLang="zh-CN" sz="2800" dirty="0" smtClean="0"/>
              <a:t>Spring</a:t>
            </a:r>
            <a:r>
              <a:rPr lang="en-US" sz="2800" dirty="0" smtClean="0"/>
              <a:t> 201</a:t>
            </a:r>
            <a:r>
              <a:rPr lang="en-US" altLang="zh-CN" sz="2800" dirty="0" smtClean="0"/>
              <a:t>6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1421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Concepts: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sample mean and sample proportion are </a:t>
            </a:r>
            <a:r>
              <a:rPr lang="en-US" dirty="0" smtClean="0"/>
              <a:t>estimators</a:t>
            </a:r>
            <a:r>
              <a:rPr lang="zh-CN" altLang="en-US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population mean and population </a:t>
            </a:r>
            <a:r>
              <a:rPr lang="en-US" dirty="0" smtClean="0"/>
              <a:t>proportion,</a:t>
            </a:r>
            <a:r>
              <a:rPr lang="zh-CN" altLang="en-US" dirty="0" smtClean="0"/>
              <a:t> </a:t>
            </a:r>
            <a:r>
              <a:rPr lang="en-US" dirty="0" smtClean="0"/>
              <a:t>respectively.</a:t>
            </a:r>
          </a:p>
          <a:p>
            <a:endParaRPr lang="en-US" dirty="0"/>
          </a:p>
          <a:p>
            <a:r>
              <a:rPr lang="en-US" dirty="0"/>
              <a:t>Why are sample mean and sample proportion </a:t>
            </a:r>
            <a:r>
              <a:rPr lang="en-US" dirty="0" smtClean="0"/>
              <a:t>random</a:t>
            </a:r>
            <a:r>
              <a:rPr lang="zh-CN" altLang="en-US" dirty="0" smtClean="0"/>
              <a:t> </a:t>
            </a:r>
            <a:r>
              <a:rPr lang="en-US" dirty="0" smtClean="0"/>
              <a:t>variables?</a:t>
            </a:r>
          </a:p>
          <a:p>
            <a:endParaRPr lang="en-US" dirty="0"/>
          </a:p>
          <a:p>
            <a:r>
              <a:rPr lang="en-US" dirty="0"/>
              <a:t>The distribution of a (sample) statistic is called </a:t>
            </a:r>
            <a:r>
              <a:rPr lang="en-US" dirty="0" smtClean="0"/>
              <a:t>a</a:t>
            </a:r>
            <a:r>
              <a:rPr lang="zh-CN" altLang="en-US" dirty="0" smtClean="0"/>
              <a:t> </a:t>
            </a:r>
            <a:r>
              <a:rPr lang="en-US" dirty="0" smtClean="0"/>
              <a:t>“sampling </a:t>
            </a:r>
            <a:r>
              <a:rPr lang="en-US" dirty="0"/>
              <a:t>distribution”. CLT is applied to </a:t>
            </a:r>
            <a:r>
              <a:rPr lang="en-US" dirty="0" smtClean="0"/>
              <a:t>sampling</a:t>
            </a:r>
            <a:r>
              <a:rPr lang="zh-CN" altLang="en-US" dirty="0" smtClean="0"/>
              <a:t> </a:t>
            </a:r>
            <a:r>
              <a:rPr lang="en-US" dirty="0" smtClean="0"/>
              <a:t>distribution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976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/>
          <p:cNvSpPr txBox="1">
            <a:spLocks/>
          </p:cNvSpPr>
          <p:nvPr/>
        </p:nvSpPr>
        <p:spPr>
          <a:xfrm>
            <a:off x="0" y="419099"/>
            <a:ext cx="9144000" cy="1181099"/>
          </a:xfrm>
          <a:prstGeom prst="rect">
            <a:avLst/>
          </a:prstGeom>
        </p:spPr>
        <p:txBody>
          <a:bodyPr lIns="274320" anchor="ctr"/>
          <a:lstStyle/>
          <a:p>
            <a:pPr latinLnBrk="0">
              <a:spcBef>
                <a:spcPct val="0"/>
              </a:spcBef>
              <a:defRPr/>
            </a:pPr>
            <a:r>
              <a:rPr lang="en-US" sz="4000" dirty="0" smtClean="0">
                <a:solidFill>
                  <a:schemeClr val="tx2"/>
                </a:solidFill>
              </a:rPr>
              <a:t>A. Central Limit Theorem for the sample mean</a:t>
            </a:r>
            <a:endParaRPr lang="en-US" sz="40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60104796"/>
                  </p:ext>
                </p:extLst>
              </p:nvPr>
            </p:nvGraphicFramePr>
            <p:xfrm>
              <a:off x="440494" y="1888298"/>
              <a:ext cx="7926891" cy="4668015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2325053"/>
                    <a:gridCol w="5601838"/>
                  </a:tblGrid>
                  <a:tr h="768797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0" dirty="0" smtClean="0">
                              <a:latin typeface="Calibri" pitchFamily="34" charset="0"/>
                            </a:rPr>
                            <a:t>center</a:t>
                          </a:r>
                          <a:endParaRPr lang="ko-KR" altLang="en-US" sz="2000" b="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 xmlns:m="http://schemas.openxmlformats.org/officeDocument/2006/math">
                              <m:r>
                                <a:rPr lang="en-US" altLang="ko-K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altLang="ko-KR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ko-KR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n-US" altLang="ko-K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ko-KR" alt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altLang="ko-KR" sz="2000" b="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</a:rPr>
                            <a:t>, the population mean</a:t>
                          </a:r>
                          <a:endParaRPr lang="ko-KR" altLang="en-US" sz="2000" b="0" dirty="0">
                            <a:solidFill>
                              <a:schemeClr val="tx1"/>
                            </a:solidFill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768797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0" dirty="0" smtClean="0">
                              <a:latin typeface="Calibri" pitchFamily="34" charset="0"/>
                            </a:rPr>
                            <a:t>dispersion</a:t>
                          </a:r>
                          <a:endParaRPr lang="ko-KR" altLang="en-US" sz="2000" b="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2000" b="0" i="1" smtClean="0">
                                        <a:latin typeface="Cambria Math"/>
                                      </a:rPr>
                                      <m:t>𝜎</m:t>
                                    </m:r>
                                  </m:e>
                                  <m:sub>
                                    <m:acc>
                                      <m:accPr>
                                        <m:chr m:val="̅"/>
                                        <m:ctrlPr>
                                          <a:rPr lang="en-US" altLang="ko-KR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ko-KR" sz="20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sub>
                                </m:sSub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2000" b="0" i="1" smtClean="0">
                                        <a:latin typeface="Cambria Math"/>
                                      </a:rPr>
                                      <m:t>𝜎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ko-KR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ko-KR" sz="20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altLang="ko-KR" sz="2000" b="0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2000" b="0" i="1" smtClean="0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ko-KR" sz="20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sub>
                              </m:sSub>
                            </m:oMath>
                          </a14:m>
                          <a:r>
                            <a:rPr lang="en-US" altLang="ko-KR" sz="2000" b="0" dirty="0" smtClean="0">
                              <a:latin typeface="Calibri" pitchFamily="34" charset="0"/>
                            </a:rPr>
                            <a:t> =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US" altLang="ko-KR" sz="2000" b="0" dirty="0" smtClean="0">
                              <a:latin typeface="Calibri" pitchFamily="34" charset="0"/>
                            </a:rPr>
                            <a:t> if n is infinite</a:t>
                          </a:r>
                          <a:endParaRPr lang="ko-KR" altLang="en-US" sz="2000" b="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1098281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dirty="0" smtClean="0">
                              <a:latin typeface="Calibri" pitchFamily="34" charset="0"/>
                            </a:rPr>
                            <a:t>shape</a:t>
                          </a:r>
                          <a:endParaRPr lang="ko-KR" altLang="en-US" sz="200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dirty="0" smtClean="0">
                              <a:latin typeface="Calibri" pitchFamily="34" charset="0"/>
                            </a:rPr>
                            <a:t>(</a:t>
                          </a:r>
                          <a:r>
                            <a:rPr lang="en-US" altLang="ko-KR" sz="2000" b="1" dirty="0" smtClean="0">
                              <a:latin typeface="Calibri" pitchFamily="34" charset="0"/>
                            </a:rPr>
                            <a:t>case</a:t>
                          </a:r>
                          <a:r>
                            <a:rPr lang="en-US" altLang="ko-KR" sz="2000" b="1" baseline="0" dirty="0" smtClean="0">
                              <a:latin typeface="Calibri" pitchFamily="34" charset="0"/>
                            </a:rPr>
                            <a:t> 1</a:t>
                          </a:r>
                          <a:r>
                            <a:rPr lang="en-US" altLang="ko-KR" sz="2000" baseline="0" dirty="0" smtClean="0">
                              <a:latin typeface="Calibri" pitchFamily="34" charset="0"/>
                            </a:rPr>
                            <a:t>) </a:t>
                          </a:r>
                        </a:p>
                        <a:p>
                          <a:pPr algn="ctr" latinLnBrk="1"/>
                          <a:r>
                            <a:rPr lang="en-US" altLang="ko-KR" sz="2000" baseline="0" dirty="0" smtClean="0">
                              <a:latin typeface="Calibri" pitchFamily="34" charset="0"/>
                            </a:rPr>
                            <a:t>population ~ Normal → </a:t>
                          </a:r>
                        </a:p>
                        <a:p>
                          <a:pPr algn="ctr" latinLnBrk="1"/>
                          <a:r>
                            <a:rPr lang="en-US" altLang="ko-KR" sz="2000" baseline="0" dirty="0" smtClean="0">
                              <a:latin typeface="Calibri" pitchFamily="34" charset="0"/>
                            </a:rPr>
                            <a:t>sampling distribution ~ Normal </a:t>
                          </a:r>
                        </a:p>
                        <a:p>
                          <a:pPr algn="ctr" latinLnBrk="1"/>
                          <a:r>
                            <a:rPr lang="en-US" altLang="ko-KR" sz="2000" baseline="0" dirty="0" smtClean="0">
                              <a:latin typeface="Calibri" pitchFamily="34" charset="0"/>
                            </a:rPr>
                            <a:t>(regardless of the sample size)</a:t>
                          </a:r>
                          <a:endParaRPr lang="ko-KR" altLang="en-US" sz="200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958375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200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dirty="0" smtClean="0">
                              <a:latin typeface="Calibri" pitchFamily="34" charset="0"/>
                            </a:rPr>
                            <a:t>(</a:t>
                          </a:r>
                          <a:r>
                            <a:rPr lang="en-US" altLang="ko-KR" sz="2000" b="1" dirty="0" smtClean="0">
                              <a:latin typeface="Calibri" pitchFamily="34" charset="0"/>
                            </a:rPr>
                            <a:t>case 2</a:t>
                          </a:r>
                          <a:r>
                            <a:rPr lang="en-US" altLang="ko-KR" sz="2000" dirty="0" smtClean="0">
                              <a:latin typeface="Calibri" pitchFamily="34" charset="0"/>
                            </a:rPr>
                            <a:t>)</a:t>
                          </a:r>
                        </a:p>
                        <a:p>
                          <a:pPr algn="ctr" latinLnBrk="1"/>
                          <a:r>
                            <a:rPr lang="en-US" altLang="ko-KR" sz="2000" dirty="0" smtClean="0">
                              <a:latin typeface="Calibri" pitchFamily="34" charset="0"/>
                            </a:rPr>
                            <a:t>Population: unknown or not random →</a:t>
                          </a:r>
                        </a:p>
                        <a:p>
                          <a:pPr algn="ctr" latinLnBrk="1"/>
                          <a:r>
                            <a:rPr lang="en-US" altLang="ko-KR" sz="2000" dirty="0" smtClean="0">
                              <a:latin typeface="Calibri" pitchFamily="34" charset="0"/>
                            </a:rPr>
                            <a:t>Sampling distribution:</a:t>
                          </a:r>
                          <a:r>
                            <a:rPr lang="en-US" altLang="ko-KR" sz="2000" baseline="0" dirty="0" smtClean="0">
                              <a:latin typeface="Calibri" pitchFamily="34" charset="0"/>
                            </a:rPr>
                            <a:t> approximately normal,</a:t>
                          </a:r>
                        </a:p>
                        <a:p>
                          <a:pPr algn="ctr" latinLnBrk="1"/>
                          <a:r>
                            <a:rPr lang="en-US" altLang="ko-KR" sz="2000" baseline="0" dirty="0" smtClean="0">
                              <a:latin typeface="Calibri" pitchFamily="34" charset="0"/>
                            </a:rPr>
                            <a:t>Provided that the sample size is large enough</a:t>
                          </a:r>
                        </a:p>
                        <a:p>
                          <a:pPr algn="ctr" latinLnBrk="1"/>
                          <a:r>
                            <a:rPr lang="en-US" altLang="ko-KR" sz="2000" baseline="0" dirty="0" smtClean="0">
                              <a:latin typeface="Calibri" pitchFamily="34" charset="0"/>
                            </a:rPr>
                            <a:t>(rule of thumb: n≥30)</a:t>
                          </a:r>
                          <a:endParaRPr lang="ko-KR" altLang="en-US" sz="200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60104796"/>
                  </p:ext>
                </p:extLst>
              </p:nvPr>
            </p:nvGraphicFramePr>
            <p:xfrm>
              <a:off x="440494" y="1888298"/>
              <a:ext cx="7926891" cy="4668015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2325053"/>
                    <a:gridCol w="5601838"/>
                  </a:tblGrid>
                  <a:tr h="768797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0" dirty="0" smtClean="0">
                              <a:latin typeface="Calibri" pitchFamily="34" charset="0"/>
                            </a:rPr>
                            <a:t>center</a:t>
                          </a:r>
                          <a:endParaRPr lang="ko-KR" altLang="en-US" sz="2000" b="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1676" t="-794" r="-218" b="-523016"/>
                          </a:stretch>
                        </a:blipFill>
                      </a:tcPr>
                    </a:tc>
                  </a:tr>
                  <a:tr h="973138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0" dirty="0" smtClean="0">
                              <a:latin typeface="Calibri" pitchFamily="34" charset="0"/>
                            </a:rPr>
                            <a:t>dispersion</a:t>
                          </a:r>
                          <a:endParaRPr lang="ko-KR" altLang="en-US" sz="2000" b="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1676" t="-79375" r="-218" b="-311875"/>
                          </a:stretch>
                        </a:blipFill>
                      </a:tcPr>
                    </a:tc>
                  </a:tr>
                  <a:tr h="131064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dirty="0" smtClean="0">
                              <a:latin typeface="Calibri" pitchFamily="34" charset="0"/>
                            </a:rPr>
                            <a:t>shape</a:t>
                          </a:r>
                          <a:endParaRPr lang="ko-KR" altLang="en-US" sz="200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dirty="0" smtClean="0">
                              <a:latin typeface="Calibri" pitchFamily="34" charset="0"/>
                            </a:rPr>
                            <a:t>(</a:t>
                          </a:r>
                          <a:r>
                            <a:rPr lang="en-US" altLang="ko-KR" sz="2000" b="1" dirty="0" smtClean="0">
                              <a:latin typeface="Calibri" pitchFamily="34" charset="0"/>
                            </a:rPr>
                            <a:t>case</a:t>
                          </a:r>
                          <a:r>
                            <a:rPr lang="en-US" altLang="ko-KR" sz="2000" b="1" baseline="0" dirty="0" smtClean="0">
                              <a:latin typeface="Calibri" pitchFamily="34" charset="0"/>
                            </a:rPr>
                            <a:t> 1</a:t>
                          </a:r>
                          <a:r>
                            <a:rPr lang="en-US" altLang="ko-KR" sz="2000" baseline="0" dirty="0" smtClean="0">
                              <a:latin typeface="Calibri" pitchFamily="34" charset="0"/>
                            </a:rPr>
                            <a:t>) </a:t>
                          </a:r>
                        </a:p>
                        <a:p>
                          <a:pPr algn="ctr" latinLnBrk="1"/>
                          <a:r>
                            <a:rPr lang="en-US" altLang="ko-KR" sz="2000" baseline="0" dirty="0" smtClean="0">
                              <a:latin typeface="Calibri" pitchFamily="34" charset="0"/>
                            </a:rPr>
                            <a:t>population ~ Normal → </a:t>
                          </a:r>
                        </a:p>
                        <a:p>
                          <a:pPr algn="ctr" latinLnBrk="1"/>
                          <a:r>
                            <a:rPr lang="en-US" altLang="ko-KR" sz="2000" baseline="0" dirty="0" smtClean="0">
                              <a:latin typeface="Calibri" pitchFamily="34" charset="0"/>
                            </a:rPr>
                            <a:t>sampling distribution ~ Normal </a:t>
                          </a:r>
                        </a:p>
                        <a:p>
                          <a:pPr algn="ctr" latinLnBrk="1"/>
                          <a:r>
                            <a:rPr lang="en-US" altLang="ko-KR" sz="2000" baseline="0" dirty="0" smtClean="0">
                              <a:latin typeface="Calibri" pitchFamily="34" charset="0"/>
                            </a:rPr>
                            <a:t>(regardless of the sample size)</a:t>
                          </a:r>
                          <a:endParaRPr lang="ko-KR" altLang="en-US" sz="200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16154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200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dirty="0" smtClean="0">
                              <a:latin typeface="Calibri" pitchFamily="34" charset="0"/>
                            </a:rPr>
                            <a:t>(</a:t>
                          </a:r>
                          <a:r>
                            <a:rPr lang="en-US" altLang="ko-KR" sz="2000" b="1" dirty="0" smtClean="0">
                              <a:latin typeface="Calibri" pitchFamily="34" charset="0"/>
                            </a:rPr>
                            <a:t>case 2</a:t>
                          </a:r>
                          <a:r>
                            <a:rPr lang="en-US" altLang="ko-KR" sz="2000" dirty="0" smtClean="0">
                              <a:latin typeface="Calibri" pitchFamily="34" charset="0"/>
                            </a:rPr>
                            <a:t>)</a:t>
                          </a:r>
                        </a:p>
                        <a:p>
                          <a:pPr algn="ctr" latinLnBrk="1"/>
                          <a:r>
                            <a:rPr lang="en-US" altLang="ko-KR" sz="2000" dirty="0" smtClean="0">
                              <a:latin typeface="Calibri" pitchFamily="34" charset="0"/>
                            </a:rPr>
                            <a:t>Population: unknown or not random →</a:t>
                          </a:r>
                        </a:p>
                        <a:p>
                          <a:pPr algn="ctr" latinLnBrk="1"/>
                          <a:r>
                            <a:rPr lang="en-US" altLang="ko-KR" sz="2000" dirty="0" smtClean="0">
                              <a:latin typeface="Calibri" pitchFamily="34" charset="0"/>
                            </a:rPr>
                            <a:t>Sampling distribution:</a:t>
                          </a:r>
                          <a:r>
                            <a:rPr lang="en-US" altLang="ko-KR" sz="2000" baseline="0" dirty="0" smtClean="0">
                              <a:latin typeface="Calibri" pitchFamily="34" charset="0"/>
                            </a:rPr>
                            <a:t> approximately normal,</a:t>
                          </a:r>
                        </a:p>
                        <a:p>
                          <a:pPr algn="ctr" latinLnBrk="1"/>
                          <a:r>
                            <a:rPr lang="en-US" altLang="ko-KR" sz="2000" baseline="0" dirty="0" smtClean="0">
                              <a:latin typeface="Calibri" pitchFamily="34" charset="0"/>
                            </a:rPr>
                            <a:t>Provided that the sample size is large enough</a:t>
                          </a:r>
                        </a:p>
                        <a:p>
                          <a:pPr algn="ctr" latinLnBrk="1"/>
                          <a:r>
                            <a:rPr lang="en-US" altLang="ko-KR" sz="2000" baseline="0" dirty="0" smtClean="0">
                              <a:latin typeface="Calibri" pitchFamily="34" charset="0"/>
                            </a:rPr>
                            <a:t>(rule of thumb: n≥30)</a:t>
                          </a:r>
                          <a:endParaRPr lang="ko-KR" altLang="en-US" sz="200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6113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/>
          <p:cNvSpPr txBox="1">
            <a:spLocks/>
          </p:cNvSpPr>
          <p:nvPr/>
        </p:nvSpPr>
        <p:spPr>
          <a:xfrm>
            <a:off x="0" y="419099"/>
            <a:ext cx="9144000" cy="1181099"/>
          </a:xfrm>
          <a:prstGeom prst="rect">
            <a:avLst/>
          </a:prstGeom>
        </p:spPr>
        <p:txBody>
          <a:bodyPr lIns="274320" anchor="ctr"/>
          <a:lstStyle/>
          <a:p>
            <a:pPr latinLnBrk="0">
              <a:spcBef>
                <a:spcPct val="0"/>
              </a:spcBef>
              <a:defRPr/>
            </a:pPr>
            <a:r>
              <a:rPr lang="en-US" sz="4000" dirty="0">
                <a:solidFill>
                  <a:schemeClr val="tx2"/>
                </a:solidFill>
              </a:rPr>
              <a:t>B</a:t>
            </a:r>
            <a:r>
              <a:rPr lang="en-US" sz="4000" dirty="0" smtClean="0">
                <a:solidFill>
                  <a:schemeClr val="tx2"/>
                </a:solidFill>
              </a:rPr>
              <a:t>. Central Limit Theorem for the sample proportion</a:t>
            </a:r>
            <a:endParaRPr lang="en-US" sz="40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93378606"/>
                  </p:ext>
                </p:extLst>
              </p:nvPr>
            </p:nvGraphicFramePr>
            <p:xfrm>
              <a:off x="440494" y="1888298"/>
              <a:ext cx="7926891" cy="3117354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2325053"/>
                    <a:gridCol w="5601838"/>
                  </a:tblGrid>
                  <a:tr h="768797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0" dirty="0" smtClean="0">
                              <a:latin typeface="Calibri" pitchFamily="34" charset="0"/>
                            </a:rPr>
                            <a:t>center</a:t>
                          </a:r>
                          <a:endParaRPr lang="ko-KR" altLang="en-US" sz="2000" b="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 xmlns:m="http://schemas.openxmlformats.org/officeDocument/2006/math">
                              <m:r>
                                <a:rPr lang="en-US" altLang="ko-K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altLang="ko-K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altLang="ko-K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altLang="ko-K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)=</m:t>
                              </m:r>
                              <m:r>
                                <m:rPr>
                                  <m:sty m:val="p"/>
                                </m:rPr>
                                <a:rPr lang="el-GR" altLang="ko-K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π</m:t>
                              </m:r>
                            </m:oMath>
                          </a14:m>
                          <a:r>
                            <a:rPr lang="en-US" altLang="ko-KR" sz="2000" b="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</a:rPr>
                            <a:t>, the population proportion</a:t>
                          </a:r>
                          <a:endParaRPr lang="ko-KR" altLang="en-US" sz="2000" b="0" dirty="0">
                            <a:solidFill>
                              <a:schemeClr val="tx1"/>
                            </a:solidFill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768797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0" dirty="0" smtClean="0">
                              <a:latin typeface="Calibri" pitchFamily="34" charset="0"/>
                            </a:rPr>
                            <a:t>dispersion</a:t>
                          </a:r>
                          <a:endParaRPr lang="ko-KR" altLang="en-US" sz="2000" b="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2000" b="0" i="1" smtClean="0">
                                        <a:latin typeface="Cambria Math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ko-KR" sz="2000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altLang="ko-KR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ko-KR" altLang="en-US" sz="2000" b="0" i="1" smtClean="0">
                                            <a:latin typeface="Cambria Math"/>
                                          </a:rPr>
                                          <m:t>𝜋</m:t>
                                        </m:r>
                                        <m:r>
                                          <a:rPr lang="en-US" altLang="ko-KR" sz="2000" b="0" i="1" smtClean="0">
                                            <a:latin typeface="Cambria Math"/>
                                          </a:rPr>
                                          <m:t>(1−</m:t>
                                        </m:r>
                                        <m:r>
                                          <a:rPr lang="ko-KR" altLang="en-US" sz="2000" b="0" i="1" smtClean="0">
                                            <a:latin typeface="Cambria Math"/>
                                          </a:rPr>
                                          <m:t>𝜋</m:t>
                                        </m:r>
                                        <m:r>
                                          <a:rPr lang="en-US" altLang="ko-KR" sz="2000" b="0" i="1" smtClean="0">
                                            <a:latin typeface="Cambria Math"/>
                                          </a:rPr>
                                          <m:t>)</m:t>
                                        </m:r>
                                      </m:num>
                                      <m:den>
                                        <m:r>
                                          <a:rPr lang="en-US" altLang="ko-KR" sz="20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US" altLang="ko-KR" sz="2000" b="0" dirty="0" smtClean="0">
                            <a:latin typeface="Calibri" pitchFamily="34" charset="0"/>
                          </a:endParaRPr>
                        </a:p>
                        <a:p>
                          <a:pPr algn="ctr" latinLnBrk="1"/>
                          <a:r>
                            <a:rPr lang="en-US" altLang="ko-KR" sz="2000" b="0" dirty="0" smtClean="0">
                              <a:latin typeface="Calibri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2000" b="0" i="1" smtClean="0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ko-KR" sz="2000" b="0" i="1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altLang="ko-KR" sz="2000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2000" b="0" dirty="0" smtClean="0">
                              <a:latin typeface="Calibri" pitchFamily="34" charset="0"/>
                            </a:rPr>
                            <a:t> </a:t>
                          </a:r>
                          <a:r>
                            <a:rPr lang="en-US" altLang="ko-KR" sz="2000" b="0" dirty="0" smtClean="0">
                              <a:latin typeface="Calibri" pitchFamily="34" charset="0"/>
                            </a:rPr>
                            <a:t>if n is infinite</a:t>
                          </a:r>
                          <a:endParaRPr lang="ko-KR" altLang="en-US" sz="2000" b="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1028328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dirty="0" smtClean="0">
                              <a:latin typeface="Calibri" pitchFamily="34" charset="0"/>
                            </a:rPr>
                            <a:t>shape</a:t>
                          </a:r>
                          <a:endParaRPr lang="ko-KR" altLang="en-US" sz="200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dirty="0" smtClean="0">
                              <a:latin typeface="Calibri" pitchFamily="34" charset="0"/>
                            </a:rPr>
                            <a:t>Approximately normal</a:t>
                          </a:r>
                          <a:r>
                            <a:rPr lang="en-US" altLang="ko-KR" sz="2000" baseline="0" dirty="0" smtClean="0">
                              <a:latin typeface="Calibri" pitchFamily="34" charset="0"/>
                            </a:rPr>
                            <a:t> if </a:t>
                          </a:r>
                        </a:p>
                        <a:p>
                          <a:pPr algn="ctr" latinLnBrk="1"/>
                          <a:r>
                            <a:rPr lang="en-US" altLang="ko-KR" sz="2000" baseline="0" dirty="0" smtClean="0">
                              <a:latin typeface="Calibri" pitchFamily="34" charset="0"/>
                            </a:rPr>
                            <a:t>both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2000" b="0" i="1" baseline="0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ko-KR" altLang="en-US" sz="2000" b="0" i="1" baseline="0" smtClean="0">
                                  <a:latin typeface="Cambria Math"/>
                                </a:rPr>
                                <m:t>𝜋</m:t>
                              </m:r>
                              <m:r>
                                <a:rPr lang="ko-KR" altLang="en-US" sz="2000" b="0" i="1" baseline="0" smtClean="0">
                                  <a:latin typeface="Cambria Math"/>
                                </a:rPr>
                                <m:t>≥5</m:t>
                              </m:r>
                            </m:oMath>
                          </a14:m>
                          <a:r>
                            <a:rPr lang="ko-KR" altLang="en-US" sz="2000" dirty="0" smtClean="0">
                              <a:latin typeface="Calibri" pitchFamily="34" charset="0"/>
                            </a:rPr>
                            <a:t> </a:t>
                          </a:r>
                          <a:r>
                            <a:rPr lang="en-US" altLang="ko-KR" sz="2000" dirty="0" smtClean="0">
                              <a:latin typeface="Calibri" pitchFamily="34" charset="0"/>
                            </a:rPr>
                            <a:t>and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20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altLang="ko-KR" sz="2000" b="0" i="1" smtClean="0">
                                  <a:latin typeface="Cambria Math"/>
                                </a:rPr>
                                <m:t>(1−</m:t>
                              </m:r>
                              <m:r>
                                <a:rPr lang="ko-KR" altLang="en-US" sz="2000" b="0" i="1" smtClean="0">
                                  <a:latin typeface="Cambria Math"/>
                                </a:rPr>
                                <m:t>𝜋</m:t>
                              </m:r>
                              <m:r>
                                <a:rPr lang="en-US" altLang="ko-KR" sz="20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en-US" altLang="ko-KR" sz="2000" b="0" i="1" smtClean="0">
                                  <a:latin typeface="Cambria Math"/>
                                  <a:ea typeface="Cambria Math"/>
                                </a:rPr>
                                <m:t>≥5</m:t>
                              </m:r>
                            </m:oMath>
                          </a14:m>
                          <a:endParaRPr lang="ko-KR" altLang="en-US" sz="200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93378606"/>
                  </p:ext>
                </p:extLst>
              </p:nvPr>
            </p:nvGraphicFramePr>
            <p:xfrm>
              <a:off x="440494" y="1888298"/>
              <a:ext cx="7926891" cy="3117354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2325053"/>
                    <a:gridCol w="5601838"/>
                  </a:tblGrid>
                  <a:tr h="768797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0" dirty="0" smtClean="0">
                              <a:latin typeface="Calibri" pitchFamily="34" charset="0"/>
                            </a:rPr>
                            <a:t>center</a:t>
                          </a:r>
                          <a:endParaRPr lang="ko-KR" altLang="en-US" sz="2000" b="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1676" t="-787" r="-218" b="-305512"/>
                          </a:stretch>
                        </a:blipFill>
                      </a:tcPr>
                    </a:tc>
                  </a:tr>
                  <a:tr h="1320229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0" dirty="0" smtClean="0">
                              <a:latin typeface="Calibri" pitchFamily="34" charset="0"/>
                            </a:rPr>
                            <a:t>dispersion</a:t>
                          </a:r>
                          <a:endParaRPr lang="ko-KR" altLang="en-US" sz="2000" b="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1676" t="-58986" r="-218" b="-78802"/>
                          </a:stretch>
                        </a:blipFill>
                      </a:tcPr>
                    </a:tc>
                  </a:tr>
                  <a:tr h="1028328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dirty="0" smtClean="0">
                              <a:latin typeface="Calibri" pitchFamily="34" charset="0"/>
                            </a:rPr>
                            <a:t>shape</a:t>
                          </a:r>
                          <a:endParaRPr lang="ko-KR" altLang="en-US" sz="2000" dirty="0">
                            <a:latin typeface="Calibri" pitchFamily="34" charset="0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1676" t="-204142" r="-218" b="-118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TextBox 1"/>
          <p:cNvSpPr txBox="1"/>
          <p:nvPr/>
        </p:nvSpPr>
        <p:spPr>
          <a:xfrm>
            <a:off x="440494" y="5109086"/>
            <a:ext cx="792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Note: The theorem does not apply if either of the two criteria fails.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81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Why is CLT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</a:t>
            </a:r>
            <a:r>
              <a:rPr lang="en-US" dirty="0">
                <a:solidFill>
                  <a:srgbClr val="FF0000"/>
                </a:solidFill>
              </a:rPr>
              <a:t>if we do not know the distribution of the </a:t>
            </a:r>
            <a:r>
              <a:rPr lang="en-US" dirty="0" smtClean="0">
                <a:solidFill>
                  <a:srgbClr val="FF0000"/>
                </a:solidFill>
              </a:rPr>
              <a:t>population</a:t>
            </a:r>
            <a:r>
              <a:rPr lang="en-US" dirty="0" smtClean="0"/>
              <a:t>,</a:t>
            </a:r>
            <a:r>
              <a:rPr lang="zh-CN" altLang="en-US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the population distribution is not normal, we can </a:t>
            </a:r>
            <a:r>
              <a:rPr lang="en-US" dirty="0" smtClean="0"/>
              <a:t>judge</a:t>
            </a:r>
            <a:r>
              <a:rPr lang="zh-CN" altLang="en-US" dirty="0" smtClean="0"/>
              <a:t> </a:t>
            </a:r>
            <a:r>
              <a:rPr lang="en-US" dirty="0" smtClean="0"/>
              <a:t>whether </a:t>
            </a:r>
            <a:r>
              <a:rPr lang="en-US" dirty="0"/>
              <a:t>the sampling distribution follows </a:t>
            </a:r>
            <a:r>
              <a:rPr lang="en-US" dirty="0" smtClean="0"/>
              <a:t>normal</a:t>
            </a:r>
            <a:r>
              <a:rPr lang="zh-CN" altLang="en-US" dirty="0" smtClean="0"/>
              <a:t> </a:t>
            </a:r>
            <a:r>
              <a:rPr lang="en-US" dirty="0" smtClean="0"/>
              <a:t>distribution </a:t>
            </a:r>
            <a:r>
              <a:rPr lang="en-US" dirty="0"/>
              <a:t>by CLT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we know sample statistic follows a normal </a:t>
            </a:r>
            <a:r>
              <a:rPr lang="en-US" dirty="0" smtClean="0"/>
              <a:t>distribution,</a:t>
            </a:r>
            <a:r>
              <a:rPr lang="zh-CN" altLang="en-US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can apply “NORM.DIST” to </a:t>
            </a:r>
            <a:r>
              <a:rPr lang="en-US" dirty="0">
                <a:solidFill>
                  <a:srgbClr val="FF0000"/>
                </a:solidFill>
              </a:rPr>
              <a:t>calculate the </a:t>
            </a:r>
            <a:r>
              <a:rPr lang="en-US" dirty="0" smtClean="0">
                <a:solidFill>
                  <a:srgbClr val="FF0000"/>
                </a:solidFill>
              </a:rPr>
              <a:t>probability</a:t>
            </a:r>
            <a:r>
              <a:rPr lang="en-US" dirty="0" smtClean="0"/>
              <a:t>,</a:t>
            </a:r>
            <a:r>
              <a:rPr lang="zh-CN" altLang="en-US" dirty="0" smtClean="0"/>
              <a:t> </a:t>
            </a:r>
            <a:r>
              <a:rPr lang="en-US" dirty="0" smtClean="0"/>
              <a:t>but </a:t>
            </a:r>
            <a:r>
              <a:rPr lang="en-US" dirty="0"/>
              <a:t>remember to use the </a:t>
            </a:r>
            <a:r>
              <a:rPr lang="en-US" dirty="0">
                <a:solidFill>
                  <a:srgbClr val="FF0000"/>
                </a:solidFill>
              </a:rPr>
              <a:t>correct standard error</a:t>
            </a:r>
            <a:r>
              <a:rPr lang="en-US" dirty="0"/>
              <a:t> for </a:t>
            </a:r>
            <a:r>
              <a:rPr lang="en-US" dirty="0" smtClean="0"/>
              <a:t>sample</a:t>
            </a:r>
            <a:r>
              <a:rPr lang="zh-CN" altLang="en-US" dirty="0" smtClean="0"/>
              <a:t> </a:t>
            </a:r>
            <a:r>
              <a:rPr lang="en-US" dirty="0" smtClean="0"/>
              <a:t>mean/sample </a:t>
            </a:r>
            <a:r>
              <a:rPr lang="en-US" dirty="0"/>
              <a:t>proportion.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81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Excel Commands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957036"/>
              </p:ext>
            </p:extLst>
          </p:nvPr>
        </p:nvGraphicFramePr>
        <p:xfrm>
          <a:off x="457200" y="1600200"/>
          <a:ext cx="8229600" cy="467484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6678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Excel</a:t>
                      </a:r>
                      <a:r>
                        <a:rPr lang="en-US" sz="2400" baseline="0" dirty="0" smtClean="0"/>
                        <a:t> Functions</a:t>
                      </a:r>
                      <a:endParaRPr lang="en-US" sz="2400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solidFill>
                      <a:srgbClr val="FFDC7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Returns</a:t>
                      </a:r>
                      <a:endParaRPr lang="en-US" sz="2400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solidFill>
                      <a:srgbClr val="FFDC7C"/>
                    </a:solidFill>
                  </a:tcPr>
                </a:tc>
              </a:tr>
              <a:tr h="6678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=NORM.DIST(x,μ,σ,1)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P(X&lt;x)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78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=NORM.INV(π,</a:t>
                      </a:r>
                      <a:r>
                        <a:rPr lang="en-US" sz="2400" dirty="0" err="1" smtClean="0"/>
                        <a:t>μ,σ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x Such that P(X&lt;x)=π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78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=NORM.S.DIST(z,1)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P(Z&lt;z)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78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=NORM.S.INV(π)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</a:t>
                      </a:r>
                      <a:r>
                        <a:rPr lang="en-US" sz="2400" baseline="0" dirty="0" smtClean="0"/>
                        <a:t> such that P(Z&lt;z)=π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78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=T.DIST(t,df,1)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P(T&lt;t)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78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=T.INV(π,</a:t>
                      </a:r>
                      <a:r>
                        <a:rPr lang="en-US" sz="2400" dirty="0" err="1" smtClean="0"/>
                        <a:t>df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</a:t>
                      </a:r>
                      <a:r>
                        <a:rPr lang="en-US" sz="2400" baseline="0" dirty="0" smtClean="0"/>
                        <a:t> such that P(T&lt;t)=π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68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168</TotalTime>
  <Words>305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돋움</vt:lpstr>
      <vt:lpstr>Arial</vt:lpstr>
      <vt:lpstr>Calibri</vt:lpstr>
      <vt:lpstr>Cambria Math</vt:lpstr>
      <vt:lpstr>华文新魏</vt:lpstr>
      <vt:lpstr>Clarity</vt:lpstr>
      <vt:lpstr>Chapter 8: The distribution of statistics</vt:lpstr>
      <vt:lpstr>Concepts:</vt:lpstr>
      <vt:lpstr>PowerPoint Presentation</vt:lpstr>
      <vt:lpstr>PowerPoint Presentation</vt:lpstr>
      <vt:lpstr>C. Why is CLT important?</vt:lpstr>
      <vt:lpstr>C. Excel Commands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Continuous distribution</dc:title>
  <dc:creator>Shibi admin</dc:creator>
  <cp:lastModifiedBy>Jin, Hao</cp:lastModifiedBy>
  <cp:revision>22</cp:revision>
  <dcterms:created xsi:type="dcterms:W3CDTF">2014-10-16T01:21:03Z</dcterms:created>
  <dcterms:modified xsi:type="dcterms:W3CDTF">2016-03-10T02:20:22Z</dcterms:modified>
</cp:coreProperties>
</file>